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svg" ContentType="image/svg"/>
  <Override PartName="/ppt/media/image11.png" ContentType="image/png"/>
  <Override PartName="/ppt/media/image12.svg" ContentType="image/svg"/>
  <Override PartName="/ppt/media/image13.png" ContentType="image/png"/>
  <Override PartName="/ppt/media/image14.svg" ContentType="image/svg"/>
  <Override PartName="/ppt/media/image15.png" ContentType="image/png"/>
  <Override PartName="/ppt/media/image16.png" ContentType="image/png"/>
  <Override PartName="/ppt/media/image17.png" ContentType="image/png"/>
  <Override PartName="/ppt/media/image18.svg" ContentType="image/sv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56890EE-7242-4DA3-9F0D-358A3614B4C8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D98F473-078F-4FE3-8DD7-56C44A1B2D0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7A1C87-60E6-4B07-9C41-6BE5DCEA654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848258F-A680-4F47-BE23-4DF073C0DBB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1FC40F1-6778-4B7F-9CE8-D4DB99BD793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29DDD3-5B92-4B32-8500-F6D6FD4316C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FBCB3B2-1E0A-4434-8781-2AAAFED82D7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01B7803-E2FE-413D-B9F9-468A1C1D7AB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2B12572-4C94-40D0-A8B3-1BD5D91227A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C1EB58F-4827-4BBB-B938-2892D962643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C147912-0858-4D04-A5AD-3CD31BD12DA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svg"/><Relationship Id="rId3" Type="http://schemas.openxmlformats.org/officeDocument/2006/relationships/image" Target="../media/image17.png"/><Relationship Id="rId4" Type="http://schemas.openxmlformats.org/officeDocument/2006/relationships/image" Target="../media/image18.svg"/><Relationship Id="rId5" Type="http://schemas.openxmlformats.org/officeDocument/2006/relationships/image" Target="../media/image17.png"/><Relationship Id="rId6" Type="http://schemas.openxmlformats.org/officeDocument/2006/relationships/image" Target="../media/image18.svg"/><Relationship Id="rId7" Type="http://schemas.openxmlformats.org/officeDocument/2006/relationships/image" Target="../media/image17.png"/><Relationship Id="rId8" Type="http://schemas.openxmlformats.org/officeDocument/2006/relationships/image" Target="../media/image18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11.png"/><Relationship Id="rId5" Type="http://schemas.openxmlformats.org/officeDocument/2006/relationships/image" Target="../media/image12.svg"/><Relationship Id="rId6" Type="http://schemas.openxmlformats.org/officeDocument/2006/relationships/image" Target="../media/image13.png"/><Relationship Id="rId7" Type="http://schemas.openxmlformats.org/officeDocument/2006/relationships/image" Target="../media/image14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6280200" y="28728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Customer Shopping Behavior Analysis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6280200" y="46306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Uncovering insights from 3,900 purchases to guide strategic business decisions.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 0"/>
          <p:cNvSpPr/>
          <p:nvPr/>
        </p:nvSpPr>
        <p:spPr>
          <a:xfrm>
            <a:off x="769680" y="604800"/>
            <a:ext cx="7903440" cy="68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0" lang="en-US" sz="430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Business Recommendations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52120" y="1738080"/>
            <a:ext cx="329400" cy="329400"/>
          </a:xfrm>
          <a:prstGeom prst="rect">
            <a:avLst/>
          </a:prstGeom>
          <a:ln w="0">
            <a:noFill/>
          </a:ln>
        </p:spPr>
      </p:pic>
      <p:sp>
        <p:nvSpPr>
          <p:cNvPr id="179" name="Text 1"/>
          <p:cNvSpPr/>
          <p:nvPr/>
        </p:nvSpPr>
        <p:spPr>
          <a:xfrm>
            <a:off x="1484280" y="1731600"/>
            <a:ext cx="27932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Boost Subscriptions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2"/>
          <p:cNvSpPr/>
          <p:nvPr/>
        </p:nvSpPr>
        <p:spPr>
          <a:xfrm>
            <a:off x="1484280" y="2207160"/>
            <a:ext cx="1237644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54240"/>
                </a:solidFill>
                <a:latin typeface="DM Sans"/>
                <a:ea typeface="DM Sans"/>
              </a:rPr>
              <a:t>Promote exclusive benefits to increase sign-ups.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52120" y="3005280"/>
            <a:ext cx="329400" cy="329400"/>
          </a:xfrm>
          <a:prstGeom prst="rect">
            <a:avLst/>
          </a:prstGeom>
          <a:ln w="0">
            <a:noFill/>
          </a:ln>
        </p:spPr>
      </p:pic>
      <p:sp>
        <p:nvSpPr>
          <p:cNvPr id="182" name="Text 3"/>
          <p:cNvSpPr/>
          <p:nvPr/>
        </p:nvSpPr>
        <p:spPr>
          <a:xfrm>
            <a:off x="1484280" y="2998440"/>
            <a:ext cx="39700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Customer Loyalty Programs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4"/>
          <p:cNvSpPr/>
          <p:nvPr/>
        </p:nvSpPr>
        <p:spPr>
          <a:xfrm>
            <a:off x="1484280" y="3474000"/>
            <a:ext cx="1237644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54240"/>
                </a:solidFill>
                <a:latin typeface="DM Sans"/>
                <a:ea typeface="DM Sans"/>
              </a:rPr>
              <a:t>Reward repeat buyers to foster loyalty.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852120" y="4272480"/>
            <a:ext cx="329400" cy="329400"/>
          </a:xfrm>
          <a:prstGeom prst="rect">
            <a:avLst/>
          </a:prstGeom>
          <a:ln w="0">
            <a:noFill/>
          </a:ln>
        </p:spPr>
      </p:pic>
      <p:sp>
        <p:nvSpPr>
          <p:cNvPr id="185" name="Text 5"/>
          <p:cNvSpPr/>
          <p:nvPr/>
        </p:nvSpPr>
        <p:spPr>
          <a:xfrm>
            <a:off x="1484280" y="4265640"/>
            <a:ext cx="32994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Review Discount Policy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 6"/>
          <p:cNvSpPr/>
          <p:nvPr/>
        </p:nvSpPr>
        <p:spPr>
          <a:xfrm>
            <a:off x="1484280" y="4741200"/>
            <a:ext cx="1237644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54240"/>
                </a:solidFill>
                <a:latin typeface="DM Sans"/>
                <a:ea typeface="DM Sans"/>
              </a:rPr>
              <a:t>Balance sales with margin control for profitability.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Image 3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852120" y="5539320"/>
            <a:ext cx="329400" cy="329400"/>
          </a:xfrm>
          <a:prstGeom prst="rect">
            <a:avLst/>
          </a:prstGeom>
          <a:ln w="0">
            <a:noFill/>
          </a:ln>
        </p:spPr>
      </p:pic>
      <p:sp>
        <p:nvSpPr>
          <p:cNvPr id="188" name="Text 7"/>
          <p:cNvSpPr/>
          <p:nvPr/>
        </p:nvSpPr>
        <p:spPr>
          <a:xfrm>
            <a:off x="1484280" y="5532840"/>
            <a:ext cx="27889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Product Positioning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8"/>
          <p:cNvSpPr/>
          <p:nvPr/>
        </p:nvSpPr>
        <p:spPr>
          <a:xfrm>
            <a:off x="1484280" y="6008400"/>
            <a:ext cx="1237644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54240"/>
                </a:solidFill>
                <a:latin typeface="DM Sans"/>
                <a:ea typeface="DM Sans"/>
              </a:rPr>
              <a:t>Highlight top-rated items in marketing campaigns.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Image 4" descr="preencoded.png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852120" y="6806520"/>
            <a:ext cx="329400" cy="329400"/>
          </a:xfrm>
          <a:prstGeom prst="rect">
            <a:avLst/>
          </a:prstGeom>
          <a:ln w="0">
            <a:noFill/>
          </a:ln>
        </p:spPr>
      </p:pic>
      <p:sp>
        <p:nvSpPr>
          <p:cNvPr id="191" name="Text 9"/>
          <p:cNvSpPr/>
          <p:nvPr/>
        </p:nvSpPr>
        <p:spPr>
          <a:xfrm>
            <a:off x="1484280" y="6799680"/>
            <a:ext cx="27723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Targeted Marketing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 10"/>
          <p:cNvSpPr/>
          <p:nvPr/>
        </p:nvSpPr>
        <p:spPr>
          <a:xfrm>
            <a:off x="1484280" y="7275240"/>
            <a:ext cx="1237644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54240"/>
                </a:solidFill>
                <a:latin typeface="DM Sans"/>
                <a:ea typeface="DM Sans"/>
              </a:rPr>
              <a:t>Focus on high-revenue age groups and express-shipping users.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793800" y="4142520"/>
            <a:ext cx="7434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Project Overview &amp; Goals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Shape 1"/>
          <p:cNvSpPr/>
          <p:nvPr/>
        </p:nvSpPr>
        <p:spPr>
          <a:xfrm>
            <a:off x="793800" y="5191560"/>
            <a:ext cx="4196160" cy="1730520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hape 2"/>
          <p:cNvSpPr/>
          <p:nvPr/>
        </p:nvSpPr>
        <p:spPr>
          <a:xfrm>
            <a:off x="763200" y="5191560"/>
            <a:ext cx="121680" cy="17305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Text 3"/>
          <p:cNvSpPr/>
          <p:nvPr/>
        </p:nvSpPr>
        <p:spPr>
          <a:xfrm>
            <a:off x="1142640" y="54486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Analyze Behavior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4"/>
          <p:cNvSpPr/>
          <p:nvPr/>
        </p:nvSpPr>
        <p:spPr>
          <a:xfrm>
            <a:off x="1142640" y="5939280"/>
            <a:ext cx="3589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Understand spending patterns, segments, preferences.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Shape 5"/>
          <p:cNvSpPr/>
          <p:nvPr/>
        </p:nvSpPr>
        <p:spPr>
          <a:xfrm>
            <a:off x="5217120" y="5191560"/>
            <a:ext cx="4196160" cy="1730520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Shape 6"/>
          <p:cNvSpPr/>
          <p:nvPr/>
        </p:nvSpPr>
        <p:spPr>
          <a:xfrm>
            <a:off x="5186520" y="5191560"/>
            <a:ext cx="121680" cy="17305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 7"/>
          <p:cNvSpPr/>
          <p:nvPr/>
        </p:nvSpPr>
        <p:spPr>
          <a:xfrm>
            <a:off x="5565600" y="5448600"/>
            <a:ext cx="30942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Optimize Operations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8"/>
          <p:cNvSpPr/>
          <p:nvPr/>
        </p:nvSpPr>
        <p:spPr>
          <a:xfrm>
            <a:off x="5565600" y="5939280"/>
            <a:ext cx="3589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Guide decisions on products, marketing, and subscriptions.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Shape 9"/>
          <p:cNvSpPr/>
          <p:nvPr/>
        </p:nvSpPr>
        <p:spPr>
          <a:xfrm>
            <a:off x="9640080" y="5191560"/>
            <a:ext cx="4196160" cy="1730520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Shape 10"/>
          <p:cNvSpPr/>
          <p:nvPr/>
        </p:nvSpPr>
        <p:spPr>
          <a:xfrm>
            <a:off x="9609480" y="5191560"/>
            <a:ext cx="121680" cy="17305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Text 11"/>
          <p:cNvSpPr/>
          <p:nvPr/>
        </p:nvSpPr>
        <p:spPr>
          <a:xfrm>
            <a:off x="9988920" y="54486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Enhance Strategy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12"/>
          <p:cNvSpPr/>
          <p:nvPr/>
        </p:nvSpPr>
        <p:spPr>
          <a:xfrm>
            <a:off x="9988920" y="5939280"/>
            <a:ext cx="3589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Future-proof business with data-driven insights.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0"/>
          <p:cNvSpPr/>
          <p:nvPr/>
        </p:nvSpPr>
        <p:spPr>
          <a:xfrm>
            <a:off x="793800" y="91548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Dataset Summary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1"/>
          <p:cNvSpPr/>
          <p:nvPr/>
        </p:nvSpPr>
        <p:spPr>
          <a:xfrm>
            <a:off x="793800" y="2168280"/>
            <a:ext cx="62442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Rows: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3,900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Columns: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18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Key Features: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2"/>
          <p:cNvSpPr/>
          <p:nvPr/>
        </p:nvSpPr>
        <p:spPr>
          <a:xfrm>
            <a:off x="793800" y="346104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54240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Customer demographics (Age, Gender, Location, Subscription)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3"/>
          <p:cNvSpPr/>
          <p:nvPr/>
        </p:nvSpPr>
        <p:spPr>
          <a:xfrm>
            <a:off x="793800" y="426636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54240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Purchase details (Item, Category, Amount, Season, Size, Color)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4"/>
          <p:cNvSpPr/>
          <p:nvPr/>
        </p:nvSpPr>
        <p:spPr>
          <a:xfrm>
            <a:off x="793800" y="507132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54240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Shopping behavior (Discount, Promo, Previous Purchases, Frequency, Review, Shipping)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5"/>
          <p:cNvSpPr/>
          <p:nvPr/>
        </p:nvSpPr>
        <p:spPr>
          <a:xfrm>
            <a:off x="7599600" y="21682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Missing Data: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37 values in Review Rating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Image 0" descr="preencoded.png"/>
          <p:cNvPicPr/>
          <p:nvPr/>
        </p:nvPicPr>
        <p:blipFill>
          <a:blip r:embed="rId1"/>
          <a:stretch/>
        </p:blipFill>
        <p:spPr>
          <a:xfrm>
            <a:off x="7599600" y="2786400"/>
            <a:ext cx="6244200" cy="427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0"/>
          <p:cNvSpPr/>
          <p:nvPr/>
        </p:nvSpPr>
        <p:spPr>
          <a:xfrm>
            <a:off x="793800" y="1685880"/>
            <a:ext cx="101498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Exploratory Data Analysis (Python)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1"/>
          <p:cNvSpPr/>
          <p:nvPr/>
        </p:nvSpPr>
        <p:spPr>
          <a:xfrm>
            <a:off x="793800" y="284832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Libre Baskerville Light"/>
                <a:ea typeface="Libre Baskerville Light"/>
              </a:rPr>
              <a:t>01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Shape 2"/>
          <p:cNvSpPr/>
          <p:nvPr/>
        </p:nvSpPr>
        <p:spPr>
          <a:xfrm>
            <a:off x="793800" y="3203640"/>
            <a:ext cx="4196160" cy="30240"/>
          </a:xfrm>
          <a:prstGeom prst="rect">
            <a:avLst/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793800" y="3377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Data Preparation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4"/>
          <p:cNvSpPr/>
          <p:nvPr/>
        </p:nvSpPr>
        <p:spPr>
          <a:xfrm>
            <a:off x="793800" y="3868200"/>
            <a:ext cx="41961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Loading, initial exploration (df.info(), .describe()).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5217120" y="284832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Libre Baskerville Light"/>
                <a:ea typeface="Libre Baskerville Light"/>
              </a:rPr>
              <a:t>02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Shape 6"/>
          <p:cNvSpPr/>
          <p:nvPr/>
        </p:nvSpPr>
        <p:spPr>
          <a:xfrm>
            <a:off x="5217120" y="3203640"/>
            <a:ext cx="4196160" cy="30240"/>
          </a:xfrm>
          <a:prstGeom prst="rect">
            <a:avLst/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Text 7"/>
          <p:cNvSpPr/>
          <p:nvPr/>
        </p:nvSpPr>
        <p:spPr>
          <a:xfrm>
            <a:off x="5217120" y="3377880"/>
            <a:ext cx="33094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Missing Data Handling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8"/>
          <p:cNvSpPr/>
          <p:nvPr/>
        </p:nvSpPr>
        <p:spPr>
          <a:xfrm>
            <a:off x="5217120" y="3868200"/>
            <a:ext cx="41961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Imputed Review Rating with median by category.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9"/>
          <p:cNvSpPr/>
          <p:nvPr/>
        </p:nvSpPr>
        <p:spPr>
          <a:xfrm>
            <a:off x="9640080" y="284832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Libre Baskerville Light"/>
                <a:ea typeface="Libre Baskerville Light"/>
              </a:rPr>
              <a:t>03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Shape 10"/>
          <p:cNvSpPr/>
          <p:nvPr/>
        </p:nvSpPr>
        <p:spPr>
          <a:xfrm>
            <a:off x="9640080" y="3203640"/>
            <a:ext cx="4196160" cy="30240"/>
          </a:xfrm>
          <a:prstGeom prst="rect">
            <a:avLst/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Text 11"/>
          <p:cNvSpPr/>
          <p:nvPr/>
        </p:nvSpPr>
        <p:spPr>
          <a:xfrm>
            <a:off x="9640080" y="3377880"/>
            <a:ext cx="29541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Feature Engineering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12"/>
          <p:cNvSpPr/>
          <p:nvPr/>
        </p:nvSpPr>
        <p:spPr>
          <a:xfrm>
            <a:off x="9640080" y="3868200"/>
            <a:ext cx="41961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Created age_group and purchase_frequency_days.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13"/>
          <p:cNvSpPr/>
          <p:nvPr/>
        </p:nvSpPr>
        <p:spPr>
          <a:xfrm>
            <a:off x="793800" y="499104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Libre Baskerville Light"/>
                <a:ea typeface="Libre Baskerville Light"/>
              </a:rPr>
              <a:t>04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Shape 14"/>
          <p:cNvSpPr/>
          <p:nvPr/>
        </p:nvSpPr>
        <p:spPr>
          <a:xfrm>
            <a:off x="793800" y="5346000"/>
            <a:ext cx="6407640" cy="30240"/>
          </a:xfrm>
          <a:prstGeom prst="rect">
            <a:avLst/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Text 15"/>
          <p:cNvSpPr/>
          <p:nvPr/>
        </p:nvSpPr>
        <p:spPr>
          <a:xfrm>
            <a:off x="793800" y="5520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Data Consistency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 16"/>
          <p:cNvSpPr/>
          <p:nvPr/>
        </p:nvSpPr>
        <p:spPr>
          <a:xfrm>
            <a:off x="793800" y="6010560"/>
            <a:ext cx="640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Dropped redundant promo_code_used column.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17"/>
          <p:cNvSpPr/>
          <p:nvPr/>
        </p:nvSpPr>
        <p:spPr>
          <a:xfrm>
            <a:off x="7428600" y="499104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Libre Baskerville Light"/>
                <a:ea typeface="Libre Baskerville Light"/>
              </a:rPr>
              <a:t>05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Shape 18"/>
          <p:cNvSpPr/>
          <p:nvPr/>
        </p:nvSpPr>
        <p:spPr>
          <a:xfrm>
            <a:off x="7428600" y="5346000"/>
            <a:ext cx="6407640" cy="30240"/>
          </a:xfrm>
          <a:prstGeom prst="rect">
            <a:avLst/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 19"/>
          <p:cNvSpPr/>
          <p:nvPr/>
        </p:nvSpPr>
        <p:spPr>
          <a:xfrm>
            <a:off x="7428600" y="5520240"/>
            <a:ext cx="30124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Database Integration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20"/>
          <p:cNvSpPr/>
          <p:nvPr/>
        </p:nvSpPr>
        <p:spPr>
          <a:xfrm>
            <a:off x="7428600" y="6010560"/>
            <a:ext cx="640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Loaded cleaned data to PostgreSQL for SQL analysis.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02" name="Text 0"/>
          <p:cNvSpPr/>
          <p:nvPr/>
        </p:nvSpPr>
        <p:spPr>
          <a:xfrm>
            <a:off x="6042240" y="681480"/>
            <a:ext cx="723132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00"/>
              </a:lnSpc>
              <a:tabLst>
                <a:tab algn="l" pos="0"/>
              </a:tabLst>
            </a:pPr>
            <a:r>
              <a:rPr b="0" lang="en-US" sz="310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SQL Analysis: Key Business Insights</a:t>
            </a:r>
            <a:endParaRPr b="0" lang="en-IN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Shape 1"/>
          <p:cNvSpPr/>
          <p:nvPr/>
        </p:nvSpPr>
        <p:spPr>
          <a:xfrm>
            <a:off x="6042240" y="1653840"/>
            <a:ext cx="8031960" cy="1175400"/>
          </a:xfrm>
          <a:prstGeom prst="roundRect">
            <a:avLst>
              <a:gd name="adj" fmla="val 9332"/>
            </a:avLst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Shape 2"/>
          <p:cNvSpPr/>
          <p:nvPr/>
        </p:nvSpPr>
        <p:spPr>
          <a:xfrm>
            <a:off x="6042240" y="1631160"/>
            <a:ext cx="8031960" cy="91080"/>
          </a:xfrm>
          <a:prstGeom prst="roundRect">
            <a:avLst>
              <a:gd name="adj" fmla="val 72943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Shape 3"/>
          <p:cNvSpPr/>
          <p:nvPr/>
        </p:nvSpPr>
        <p:spPr>
          <a:xfrm>
            <a:off x="9820080" y="1415880"/>
            <a:ext cx="475920" cy="475920"/>
          </a:xfrm>
          <a:prstGeom prst="roundRect">
            <a:avLst>
              <a:gd name="adj" fmla="val 191952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Text 4"/>
          <p:cNvSpPr/>
          <p:nvPr/>
        </p:nvSpPr>
        <p:spPr>
          <a:xfrm>
            <a:off x="9963000" y="1535040"/>
            <a:ext cx="1900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Libre Baskerville"/>
                <a:ea typeface="Libre Baskerville"/>
              </a:rPr>
              <a:t>1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5"/>
          <p:cNvSpPr/>
          <p:nvPr/>
        </p:nvSpPr>
        <p:spPr>
          <a:xfrm>
            <a:off x="6223680" y="2050920"/>
            <a:ext cx="200628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Revenue by Gender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6"/>
          <p:cNvSpPr/>
          <p:nvPr/>
        </p:nvSpPr>
        <p:spPr>
          <a:xfrm>
            <a:off x="6223680" y="2394360"/>
            <a:ext cx="766908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454240"/>
                </a:solidFill>
                <a:latin typeface="DM Sans"/>
                <a:ea typeface="DM Sans"/>
              </a:rPr>
              <a:t>Male: $157,890, Female: $75,191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Shape 7"/>
          <p:cNvSpPr/>
          <p:nvPr/>
        </p:nvSpPr>
        <p:spPr>
          <a:xfrm>
            <a:off x="6042240" y="3226680"/>
            <a:ext cx="8031960" cy="1175400"/>
          </a:xfrm>
          <a:prstGeom prst="roundRect">
            <a:avLst>
              <a:gd name="adj" fmla="val 9332"/>
            </a:avLst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Shape 8"/>
          <p:cNvSpPr/>
          <p:nvPr/>
        </p:nvSpPr>
        <p:spPr>
          <a:xfrm>
            <a:off x="6042240" y="3204000"/>
            <a:ext cx="8031960" cy="91080"/>
          </a:xfrm>
          <a:prstGeom prst="roundRect">
            <a:avLst>
              <a:gd name="adj" fmla="val 72943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Shape 9"/>
          <p:cNvSpPr/>
          <p:nvPr/>
        </p:nvSpPr>
        <p:spPr>
          <a:xfrm>
            <a:off x="9820080" y="2988720"/>
            <a:ext cx="475920" cy="475920"/>
          </a:xfrm>
          <a:prstGeom prst="roundRect">
            <a:avLst>
              <a:gd name="adj" fmla="val 191952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 10"/>
          <p:cNvSpPr/>
          <p:nvPr/>
        </p:nvSpPr>
        <p:spPr>
          <a:xfrm>
            <a:off x="9963000" y="3107520"/>
            <a:ext cx="1900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Libre Baskerville"/>
                <a:ea typeface="Libre Baskerville"/>
              </a:rPr>
              <a:t>2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11"/>
          <p:cNvSpPr/>
          <p:nvPr/>
        </p:nvSpPr>
        <p:spPr>
          <a:xfrm>
            <a:off x="6223680" y="3623760"/>
            <a:ext cx="314640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High-Spending Discount Users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12"/>
          <p:cNvSpPr/>
          <p:nvPr/>
        </p:nvSpPr>
        <p:spPr>
          <a:xfrm>
            <a:off x="6223680" y="3966840"/>
            <a:ext cx="766908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454240"/>
                </a:solidFill>
                <a:latin typeface="DM Sans"/>
                <a:ea typeface="DM Sans"/>
              </a:rPr>
              <a:t>839 customers identified.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Shape 13"/>
          <p:cNvSpPr/>
          <p:nvPr/>
        </p:nvSpPr>
        <p:spPr>
          <a:xfrm>
            <a:off x="6042240" y="4799520"/>
            <a:ext cx="8031960" cy="1175400"/>
          </a:xfrm>
          <a:prstGeom prst="roundRect">
            <a:avLst>
              <a:gd name="adj" fmla="val 9332"/>
            </a:avLst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Shape 14"/>
          <p:cNvSpPr/>
          <p:nvPr/>
        </p:nvSpPr>
        <p:spPr>
          <a:xfrm>
            <a:off x="6042240" y="4776480"/>
            <a:ext cx="8031960" cy="91080"/>
          </a:xfrm>
          <a:prstGeom prst="roundRect">
            <a:avLst>
              <a:gd name="adj" fmla="val 72943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Shape 15"/>
          <p:cNvSpPr/>
          <p:nvPr/>
        </p:nvSpPr>
        <p:spPr>
          <a:xfrm>
            <a:off x="9820080" y="4561200"/>
            <a:ext cx="475920" cy="475920"/>
          </a:xfrm>
          <a:prstGeom prst="roundRect">
            <a:avLst>
              <a:gd name="adj" fmla="val 191952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 16"/>
          <p:cNvSpPr/>
          <p:nvPr/>
        </p:nvSpPr>
        <p:spPr>
          <a:xfrm>
            <a:off x="9963000" y="4680360"/>
            <a:ext cx="1900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Libre Baskerville"/>
                <a:ea typeface="Libre Baskerville"/>
              </a:rPr>
              <a:t>3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17"/>
          <p:cNvSpPr/>
          <p:nvPr/>
        </p:nvSpPr>
        <p:spPr>
          <a:xfrm>
            <a:off x="6223680" y="5196240"/>
            <a:ext cx="255132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Top 5 Products by Rating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18"/>
          <p:cNvSpPr/>
          <p:nvPr/>
        </p:nvSpPr>
        <p:spPr>
          <a:xfrm>
            <a:off x="6223680" y="5539680"/>
            <a:ext cx="766908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454240"/>
                </a:solidFill>
                <a:latin typeface="DM Sans"/>
                <a:ea typeface="DM Sans"/>
              </a:rPr>
              <a:t>Gloves (3.86), Sandals (3.84), Boots (3.82), Hat (3.80), Skirt (3.78)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Shape 19"/>
          <p:cNvSpPr/>
          <p:nvPr/>
        </p:nvSpPr>
        <p:spPr>
          <a:xfrm>
            <a:off x="6042240" y="6372000"/>
            <a:ext cx="8031960" cy="1175400"/>
          </a:xfrm>
          <a:prstGeom prst="roundRect">
            <a:avLst>
              <a:gd name="adj" fmla="val 9332"/>
            </a:avLst>
          </a:prstGeom>
          <a:solidFill>
            <a:srgbClr val="fffd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Shape 20"/>
          <p:cNvSpPr/>
          <p:nvPr/>
        </p:nvSpPr>
        <p:spPr>
          <a:xfrm>
            <a:off x="6042240" y="6349320"/>
            <a:ext cx="8031960" cy="91080"/>
          </a:xfrm>
          <a:prstGeom prst="roundRect">
            <a:avLst>
              <a:gd name="adj" fmla="val 72943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440" bIns="1944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Shape 21"/>
          <p:cNvSpPr/>
          <p:nvPr/>
        </p:nvSpPr>
        <p:spPr>
          <a:xfrm>
            <a:off x="9820080" y="6134040"/>
            <a:ext cx="475920" cy="475920"/>
          </a:xfrm>
          <a:prstGeom prst="roundRect">
            <a:avLst>
              <a:gd name="adj" fmla="val 191952"/>
            </a:avLst>
          </a:prstGeom>
          <a:solidFill>
            <a:srgbClr val="b88e2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 22"/>
          <p:cNvSpPr/>
          <p:nvPr/>
        </p:nvSpPr>
        <p:spPr>
          <a:xfrm>
            <a:off x="9963000" y="6253200"/>
            <a:ext cx="1900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Libre Baskerville"/>
                <a:ea typeface="Libre Baskerville"/>
              </a:rPr>
              <a:t>4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23"/>
          <p:cNvSpPr/>
          <p:nvPr/>
        </p:nvSpPr>
        <p:spPr>
          <a:xfrm>
            <a:off x="6223680" y="6769080"/>
            <a:ext cx="281700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Shipping Type Comparison</a:t>
            </a:r>
            <a:endParaRPr b="0" lang="en-IN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24"/>
          <p:cNvSpPr/>
          <p:nvPr/>
        </p:nvSpPr>
        <p:spPr>
          <a:xfrm>
            <a:off x="6223680" y="7112160"/>
            <a:ext cx="766908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454240"/>
                </a:solidFill>
                <a:latin typeface="DM Sans"/>
                <a:ea typeface="DM Sans"/>
              </a:rPr>
              <a:t>Express: $60.48 avg, Standard: $58.46 avg</a:t>
            </a:r>
            <a:endParaRPr b="0" lang="en-IN" sz="12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0"/>
          <p:cNvSpPr/>
          <p:nvPr/>
        </p:nvSpPr>
        <p:spPr>
          <a:xfrm>
            <a:off x="793800" y="1797480"/>
            <a:ext cx="115279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SQL Analysis: Subscription &amp; Discounts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1"/>
          <p:cNvSpPr/>
          <p:nvPr/>
        </p:nvSpPr>
        <p:spPr>
          <a:xfrm>
            <a:off x="793800" y="3072960"/>
            <a:ext cx="46497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Subscribers vs. Non-Subscribers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Shape 2"/>
          <p:cNvSpPr/>
          <p:nvPr/>
        </p:nvSpPr>
        <p:spPr>
          <a:xfrm>
            <a:off x="793800" y="3682440"/>
            <a:ext cx="6244200" cy="1315440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Shape 3"/>
          <p:cNvSpPr/>
          <p:nvPr/>
        </p:nvSpPr>
        <p:spPr>
          <a:xfrm>
            <a:off x="801360" y="3690360"/>
            <a:ext cx="622908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1028520" y="3834000"/>
            <a:ext cx="1099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Yes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5"/>
          <p:cNvSpPr/>
          <p:nvPr/>
        </p:nvSpPr>
        <p:spPr>
          <a:xfrm>
            <a:off x="2589480" y="3834000"/>
            <a:ext cx="1095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1053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6"/>
          <p:cNvSpPr/>
          <p:nvPr/>
        </p:nvSpPr>
        <p:spPr>
          <a:xfrm>
            <a:off x="4146840" y="3834000"/>
            <a:ext cx="1095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$59.49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7"/>
          <p:cNvSpPr/>
          <p:nvPr/>
        </p:nvSpPr>
        <p:spPr>
          <a:xfrm>
            <a:off x="5704200" y="3834000"/>
            <a:ext cx="1099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$62,645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Shape 8"/>
          <p:cNvSpPr/>
          <p:nvPr/>
        </p:nvSpPr>
        <p:spPr>
          <a:xfrm>
            <a:off x="801360" y="4340520"/>
            <a:ext cx="6229080" cy="6498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Text 9"/>
          <p:cNvSpPr/>
          <p:nvPr/>
        </p:nvSpPr>
        <p:spPr>
          <a:xfrm>
            <a:off x="1028520" y="4484160"/>
            <a:ext cx="1099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No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10"/>
          <p:cNvSpPr/>
          <p:nvPr/>
        </p:nvSpPr>
        <p:spPr>
          <a:xfrm>
            <a:off x="2589480" y="4484160"/>
            <a:ext cx="1095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2847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11"/>
          <p:cNvSpPr/>
          <p:nvPr/>
        </p:nvSpPr>
        <p:spPr>
          <a:xfrm>
            <a:off x="4146840" y="4484160"/>
            <a:ext cx="1095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$59.87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12"/>
          <p:cNvSpPr/>
          <p:nvPr/>
        </p:nvSpPr>
        <p:spPr>
          <a:xfrm>
            <a:off x="5704200" y="4484160"/>
            <a:ext cx="1099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$170,436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13"/>
          <p:cNvSpPr/>
          <p:nvPr/>
        </p:nvSpPr>
        <p:spPr>
          <a:xfrm>
            <a:off x="7599600" y="3072960"/>
            <a:ext cx="44139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Discount-Dependent Products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14"/>
          <p:cNvSpPr/>
          <p:nvPr/>
        </p:nvSpPr>
        <p:spPr>
          <a:xfrm>
            <a:off x="7599600" y="365436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Top 5 with highest discount rate: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 15"/>
          <p:cNvSpPr/>
          <p:nvPr/>
        </p:nvSpPr>
        <p:spPr>
          <a:xfrm>
            <a:off x="7599600" y="422136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54240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Hat (50%)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16"/>
          <p:cNvSpPr/>
          <p:nvPr/>
        </p:nvSpPr>
        <p:spPr>
          <a:xfrm>
            <a:off x="7599600" y="46634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54240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Sneakers (49.66%)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17"/>
          <p:cNvSpPr/>
          <p:nvPr/>
        </p:nvSpPr>
        <p:spPr>
          <a:xfrm>
            <a:off x="7599600" y="51055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54240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Coat (49.07%)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18"/>
          <p:cNvSpPr/>
          <p:nvPr/>
        </p:nvSpPr>
        <p:spPr>
          <a:xfrm>
            <a:off x="7599600" y="554796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54240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Sweater (48.17%)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19"/>
          <p:cNvSpPr/>
          <p:nvPr/>
        </p:nvSpPr>
        <p:spPr>
          <a:xfrm>
            <a:off x="7599600" y="59900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54240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Pants (47.37%)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48" name="Text 0"/>
          <p:cNvSpPr/>
          <p:nvPr/>
        </p:nvSpPr>
        <p:spPr>
          <a:xfrm>
            <a:off x="6280200" y="138564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SQL Analysis: Customer Segmentation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Shape 1"/>
          <p:cNvSpPr/>
          <p:nvPr/>
        </p:nvSpPr>
        <p:spPr>
          <a:xfrm>
            <a:off x="6280200" y="314316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365160" y="3228120"/>
            <a:ext cx="339840" cy="339840"/>
          </a:xfrm>
          <a:prstGeom prst="rect">
            <a:avLst/>
          </a:prstGeom>
          <a:ln w="0">
            <a:noFill/>
          </a:ln>
        </p:spPr>
      </p:pic>
      <p:sp>
        <p:nvSpPr>
          <p:cNvPr id="151" name="Text 2"/>
          <p:cNvSpPr/>
          <p:nvPr/>
        </p:nvSpPr>
        <p:spPr>
          <a:xfrm>
            <a:off x="7017480" y="32212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Loyal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3"/>
          <p:cNvSpPr/>
          <p:nvPr/>
        </p:nvSpPr>
        <p:spPr>
          <a:xfrm>
            <a:off x="7017480" y="371160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3116 Customers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Shape 4"/>
          <p:cNvSpPr/>
          <p:nvPr/>
        </p:nvSpPr>
        <p:spPr>
          <a:xfrm>
            <a:off x="6280200" y="4528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365160" y="4613040"/>
            <a:ext cx="339840" cy="339840"/>
          </a:xfrm>
          <a:prstGeom prst="rect">
            <a:avLst/>
          </a:prstGeom>
          <a:ln w="0">
            <a:noFill/>
          </a:ln>
        </p:spPr>
      </p:pic>
      <p:sp>
        <p:nvSpPr>
          <p:cNvPr id="155" name="Text 5"/>
          <p:cNvSpPr/>
          <p:nvPr/>
        </p:nvSpPr>
        <p:spPr>
          <a:xfrm>
            <a:off x="7017480" y="4605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Returning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6"/>
          <p:cNvSpPr/>
          <p:nvPr/>
        </p:nvSpPr>
        <p:spPr>
          <a:xfrm>
            <a:off x="7017480" y="509652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701 Customers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Shape 7"/>
          <p:cNvSpPr/>
          <p:nvPr/>
        </p:nvSpPr>
        <p:spPr>
          <a:xfrm>
            <a:off x="6280200" y="59130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365160" y="5997960"/>
            <a:ext cx="339840" cy="339840"/>
          </a:xfrm>
          <a:prstGeom prst="rect">
            <a:avLst/>
          </a:prstGeom>
          <a:ln w="0">
            <a:noFill/>
          </a:ln>
        </p:spPr>
      </p:pic>
      <p:sp>
        <p:nvSpPr>
          <p:cNvPr id="159" name="Text 8"/>
          <p:cNvSpPr/>
          <p:nvPr/>
        </p:nvSpPr>
        <p:spPr>
          <a:xfrm>
            <a:off x="7017480" y="5990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454240"/>
                </a:solidFill>
                <a:latin typeface="Libre Baskerville"/>
                <a:ea typeface="Libre Baskerville"/>
              </a:rPr>
              <a:t>New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9"/>
          <p:cNvSpPr/>
          <p:nvPr/>
        </p:nvSpPr>
        <p:spPr>
          <a:xfrm>
            <a:off x="7017480" y="648108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83 Customers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162" name="Text 0"/>
          <p:cNvSpPr/>
          <p:nvPr/>
        </p:nvSpPr>
        <p:spPr>
          <a:xfrm>
            <a:off x="793800" y="3719520"/>
            <a:ext cx="107863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SQL Analysis: Product &amp; Age Insights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1"/>
          <p:cNvSpPr/>
          <p:nvPr/>
        </p:nvSpPr>
        <p:spPr>
          <a:xfrm>
            <a:off x="793800" y="4995360"/>
            <a:ext cx="41605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Top 3 Products per Category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 2"/>
          <p:cNvSpPr/>
          <p:nvPr/>
        </p:nvSpPr>
        <p:spPr>
          <a:xfrm>
            <a:off x="793800" y="55764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Accessories: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Jewelry, Sunglasses, Belt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3"/>
          <p:cNvSpPr/>
          <p:nvPr/>
        </p:nvSpPr>
        <p:spPr>
          <a:xfrm>
            <a:off x="793800" y="60184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Clothing: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Blouse, Pants, Shirt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4"/>
          <p:cNvSpPr/>
          <p:nvPr/>
        </p:nvSpPr>
        <p:spPr>
          <a:xfrm>
            <a:off x="793800" y="64609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Footwear: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Sandals, Shoes, Sneakers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5"/>
          <p:cNvSpPr/>
          <p:nvPr/>
        </p:nvSpPr>
        <p:spPr>
          <a:xfrm>
            <a:off x="793800" y="69030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Outerwear: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Jacket, Coat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6"/>
          <p:cNvSpPr/>
          <p:nvPr/>
        </p:nvSpPr>
        <p:spPr>
          <a:xfrm>
            <a:off x="7599600" y="4995360"/>
            <a:ext cx="33372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Revenue by Age Group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 7"/>
          <p:cNvSpPr/>
          <p:nvPr/>
        </p:nvSpPr>
        <p:spPr>
          <a:xfrm>
            <a:off x="7599600" y="55764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Young Adult: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$62,143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 8"/>
          <p:cNvSpPr/>
          <p:nvPr/>
        </p:nvSpPr>
        <p:spPr>
          <a:xfrm>
            <a:off x="7599600" y="60184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Middle-aged: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$59,197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 9"/>
          <p:cNvSpPr/>
          <p:nvPr/>
        </p:nvSpPr>
        <p:spPr>
          <a:xfrm>
            <a:off x="7599600" y="64609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Adult: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$55,978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 10"/>
          <p:cNvSpPr/>
          <p:nvPr/>
        </p:nvSpPr>
        <p:spPr>
          <a:xfrm>
            <a:off x="7599600" y="69030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Senior:</a:t>
            </a: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 $55,763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74" name="Text 0"/>
          <p:cNvSpPr/>
          <p:nvPr/>
        </p:nvSpPr>
        <p:spPr>
          <a:xfrm>
            <a:off x="6280200" y="3099960"/>
            <a:ext cx="59400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5c4e3d"/>
                </a:solidFill>
                <a:latin typeface="Libre Baskerville"/>
                <a:ea typeface="Libre Baskerville"/>
              </a:rPr>
              <a:t>Power BI Dashboard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1"/>
          <p:cNvSpPr/>
          <p:nvPr/>
        </p:nvSpPr>
        <p:spPr>
          <a:xfrm>
            <a:off x="6280200" y="41486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Interactive visualization of all key insights.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2"/>
          <p:cNvSpPr/>
          <p:nvPr/>
        </p:nvSpPr>
        <p:spPr>
          <a:xfrm>
            <a:off x="6280200" y="476676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54240"/>
                </a:solidFill>
                <a:latin typeface="DM Sans"/>
                <a:ea typeface="DM Sans"/>
              </a:rPr>
              <a:t>A comprehensive view for data-driven decision making.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LibreOffice/24.2.5.2$Windows_X86_64 LibreOffice_project/bffef4ea93e59bebbeaf7f431bb02b1a39ee8a59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2025-12-30T07:53:23Z</dcterms:created>
  <dc:creator/>
  <dc:description/>
  <dc:language>en-IN</dc:language>
  <cp:lastModifiedBy/>
  <dcterms:modified xsi:type="dcterms:W3CDTF">2025-12-30T07:53:23Z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